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78" r:id="rId4"/>
    <p:sldId id="257" r:id="rId5"/>
    <p:sldId id="281" r:id="rId6"/>
    <p:sldId id="282" r:id="rId7"/>
    <p:sldId id="280" r:id="rId8"/>
  </p:sldIdLst>
  <p:sldSz cx="20104100" cy="11309350"/>
  <p:notesSz cx="20104100" cy="11309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3" name="Tijdelijke aanduiding voor datum 2"/>
          <p:cNvSpPr txBox="1">
            <a:spLocks noGrp="1"/>
          </p:cNvSpPr>
          <p:nvPr>
            <p:ph type="dt" idx="1"/>
          </p:nvPr>
        </p:nvSpPr>
        <p:spPr>
          <a:xfrm>
            <a:off x="11387142" y="0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77646CB-8C87-4199-8983-F5EE0B4FD412}" type="datetime1">
              <a:rPr lang="nl-NL"/>
              <a:pPr lvl="0"/>
              <a:t>13-12-2021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6" y="1414467"/>
            <a:ext cx="6784976" cy="3816348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Tijdelijke aanduiding voor notities 4"/>
          <p:cNvSpPr txBox="1">
            <a:spLocks noGrp="1"/>
          </p:cNvSpPr>
          <p:nvPr>
            <p:ph type="body" sz="quarter" idx="3"/>
          </p:nvPr>
        </p:nvSpPr>
        <p:spPr>
          <a:xfrm>
            <a:off x="2009778" y="5441951"/>
            <a:ext cx="16084552" cy="445452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4"/>
          </p:nvPr>
        </p:nvSpPr>
        <p:spPr>
          <a:xfrm>
            <a:off x="0" y="10742608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5"/>
          </p:nvPr>
        </p:nvSpPr>
        <p:spPr>
          <a:xfrm>
            <a:off x="11387142" y="10742608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9BDB442-421D-437C-A41E-9368B599F812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4061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 titel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3"/>
          <p:cNvSpPr/>
          <p:nvPr/>
        </p:nvSpPr>
        <p:spPr>
          <a:xfrm>
            <a:off x="1242002" y="0"/>
            <a:ext cx="8816480" cy="8817924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637" b="0" i="0" u="none" strike="noStrike" kern="1200" cap="none" spc="0" baseline="0">
                <a:solidFill>
                  <a:srgbClr val="FFFFFF"/>
                </a:solidFill>
                <a:uFillTx/>
                <a:latin typeface="Arial"/>
              </a:rPr>
              <a:t>          </a:t>
            </a:r>
          </a:p>
        </p:txBody>
      </p:sp>
      <p:sp>
        <p:nvSpPr>
          <p:cNvPr id="3" name="Titel 38"/>
          <p:cNvSpPr txBox="1">
            <a:spLocks noGrp="1"/>
          </p:cNvSpPr>
          <p:nvPr>
            <p:ph type="title"/>
          </p:nvPr>
        </p:nvSpPr>
        <p:spPr>
          <a:xfrm>
            <a:off x="1246610" y="2513191"/>
            <a:ext cx="8811249" cy="5038590"/>
          </a:xfrm>
        </p:spPr>
        <p:txBody>
          <a:bodyPr lIns="381003" tIns="287999" rIns="381003" bIns="0"/>
          <a:lstStyle>
            <a:lvl1pPr>
              <a:lnSpc>
                <a:spcPts val="7035"/>
              </a:lnSpc>
              <a:defRPr sz="6599">
                <a:ea typeface="Arial"/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4" name="Tijdelijke aanduiding voor datum 2"/>
          <p:cNvSpPr txBox="1">
            <a:spLocks noGrp="1"/>
          </p:cNvSpPr>
          <p:nvPr>
            <p:ph type="dt" sz="quarter" idx="7"/>
          </p:nvPr>
        </p:nvSpPr>
        <p:spPr>
          <a:xfrm>
            <a:off x="1246610" y="7576873"/>
            <a:ext cx="8817312" cy="1246702"/>
          </a:xfrm>
          <a:prstGeom prst="rect">
            <a:avLst/>
          </a:prstGeom>
          <a:noFill/>
          <a:ln>
            <a:noFill/>
          </a:ln>
        </p:spPr>
        <p:txBody>
          <a:bodyPr vert="horz" wrap="square" lIns="359999" tIns="0" rIns="0" bIns="251999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4177" b="0" i="0" u="none" strike="noStrike" kern="1200" cap="none" spc="0" baseline="0">
                <a:solidFill>
                  <a:srgbClr val="8B4FA8"/>
                </a:solidFill>
                <a:uFillTx/>
                <a:latin typeface="Arial"/>
                <a:ea typeface="Arial"/>
                <a:cs typeface="Arial"/>
              </a:defRPr>
            </a:lvl1pPr>
          </a:lstStyle>
          <a:p>
            <a:pPr lvl="0"/>
            <a:fld id="{F3DAE1E8-D92D-4DCB-9804-754DEA946953}" type="datetime3">
              <a:rPr lang="nl-NL"/>
              <a:pPr lvl="0"/>
              <a:t>13/12/21</a:t>
            </a:fld>
            <a:endParaRPr lang="mr-IN"/>
          </a:p>
        </p:txBody>
      </p:sp>
      <p:pic>
        <p:nvPicPr>
          <p:cNvPr id="5" name="Afbeelding 2" title="Logo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610" y="0"/>
            <a:ext cx="8000003" cy="228571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Afbeelding 5" title="Bedrijfstak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6485" y="8823740"/>
            <a:ext cx="11307141" cy="25128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54304110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4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8506964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1246702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5956456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956456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236239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6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0093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0093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6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1372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7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0668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582916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 met content en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11311786" cy="20778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026374"/>
            <a:ext cx="17602958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50922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93741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ntent1 content en 2x figu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26823" y="1266489"/>
            <a:ext cx="17610877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26823" y="2513191"/>
            <a:ext cx="11358027" cy="1860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4986799"/>
            <a:ext cx="8508629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4986799"/>
            <a:ext cx="8508629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2132080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3x afbeelding met content en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26823" y="2513191"/>
            <a:ext cx="11358027" cy="1860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4052" y="5006586"/>
            <a:ext cx="5453435" cy="504617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006586"/>
            <a:ext cx="5453435" cy="504617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5331" y="5005032"/>
            <a:ext cx="5453435" cy="5047725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6" name="Holder 2"/>
          <p:cNvSpPr txBox="1">
            <a:spLocks noGrp="1"/>
          </p:cNvSpPr>
          <p:nvPr>
            <p:ph type="title"/>
          </p:nvPr>
        </p:nvSpPr>
        <p:spPr>
          <a:xfrm>
            <a:off x="1226823" y="1266489"/>
            <a:ext cx="17610877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25531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 eindslide">
    <p:bg>
      <p:bgPr>
        <a:solidFill>
          <a:srgbClr val="E306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246610" y="1246702"/>
            <a:ext cx="8805434" cy="8806056"/>
          </a:xfrm>
          <a:solidFill>
            <a:srgbClr val="FFFFFF"/>
          </a:solidFill>
        </p:spPr>
        <p:txBody>
          <a:bodyPr lIns="381003" tIns="381003" rIns="381003" bIns="381003" anchor="ctr" anchorCtr="1"/>
          <a:lstStyle>
            <a:lvl1pPr marL="0" indent="0" algn="ctr" defTabSz="1005199">
              <a:buNone/>
              <a:defRPr sz="6599">
                <a:solidFill>
                  <a:srgbClr val="E30613"/>
                </a:solidFill>
              </a:defRPr>
            </a:lvl1pPr>
          </a:lstStyle>
          <a:p>
            <a:pPr lvl="0"/>
            <a:r>
              <a:rPr lang="nl-NL"/>
              <a:t>Klik hier om een afsluittekst te plaatsen</a:t>
            </a:r>
          </a:p>
        </p:txBody>
      </p:sp>
      <p:pic>
        <p:nvPicPr>
          <p:cNvPr id="3" name="Afbeelding 1" title="Eind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6216" y="10057988"/>
            <a:ext cx="10067882" cy="12585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84513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schutblad kader links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8"/>
          <p:cNvSpPr/>
          <p:nvPr/>
        </p:nvSpPr>
        <p:spPr>
          <a:xfrm>
            <a:off x="1245595" y="1245595"/>
            <a:ext cx="5032802" cy="5032802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itel 38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5032839" cy="5033205"/>
          </a:xfrm>
        </p:spPr>
        <p:txBody>
          <a:bodyPr lIns="381003" tIns="1367997" rIns="381003" bIns="381003"/>
          <a:lstStyle>
            <a:lvl1pPr>
              <a:defRPr sz="5277">
                <a:ea typeface="Arial"/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4" name="Rechthoek 123"/>
          <p:cNvSpPr/>
          <p:nvPr/>
        </p:nvSpPr>
        <p:spPr>
          <a:xfrm>
            <a:off x="1240246" y="10060146"/>
            <a:ext cx="5011195" cy="124919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5" name="Afbeelding 2" title="Logo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823" y="1266489"/>
            <a:ext cx="5051575" cy="143585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Afbeelding 4" title="Schutblad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9706" y="10061655"/>
            <a:ext cx="5011734" cy="124768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550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1 kolom met titel (1 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titel te maken (1 regel)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08815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titel (meerdere regel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3759884"/>
            <a:ext cx="11318452" cy="5857509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186015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wat langere titel te maken die over meerdere </a:t>
            </a:r>
            <a:br>
              <a:rPr lang="nl-NL"/>
            </a:br>
            <a:r>
              <a:rPr lang="nl-NL"/>
              <a:t>regels valt.</a:t>
            </a:r>
          </a:p>
        </p:txBody>
      </p:sp>
    </p:spTree>
    <p:extLst>
      <p:ext uri="{BB962C8B-B14F-4D97-AF65-F5344CB8AC3E}">
        <p14:creationId xmlns:p14="http://schemas.microsoft.com/office/powerpoint/2010/main" val="260069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titel en kleur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titel te maken (1 regel)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8825221" cy="3126644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6242736"/>
            <a:ext cx="3797439" cy="3799469"/>
          </a:xfrm>
          <a:solidFill>
            <a:srgbClr val="E30613"/>
          </a:solidFill>
        </p:spPr>
        <p:txBody>
          <a:bodyPr lIns="381003" tIns="381003" rIns="381003" bIns="381003"/>
          <a:lstStyle>
            <a:lvl1pPr marL="0" indent="0">
              <a:buNone/>
              <a:defRPr sz="3298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Hier kan kadertekst komen</a:t>
            </a:r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527697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>
            <a:lvl1pPr marL="0" indent="0">
              <a:buNone/>
              <a:defRPr sz="4705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Hier kan kadertekst komen</a:t>
            </a:r>
          </a:p>
        </p:txBody>
      </p:sp>
    </p:spTree>
    <p:extLst>
      <p:ext uri="{BB962C8B-B14F-4D97-AF65-F5344CB8AC3E}">
        <p14:creationId xmlns:p14="http://schemas.microsoft.com/office/powerpoint/2010/main" val="113536890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25221" cy="7527697"/>
          </a:xfrm>
        </p:spPr>
        <p:txBody>
          <a:bodyPr rIns="107999"/>
          <a:lstStyle>
            <a:lvl1pPr marL="457163" indent="-457163">
              <a:defRPr/>
            </a:lvl1pPr>
            <a:lvl2pPr marL="2514600" lvl="2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2pPr>
            <a:lvl3pPr marL="2514600" lvl="3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3pPr>
            <a:lvl4pPr marL="2514600" lvl="4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4pPr>
            <a:lvl5pPr marL="2514600" lvl="5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2"/>
            <a:r>
              <a:rPr lang="nl-NL"/>
              <a:t>Tweede niveau</a:t>
            </a:r>
          </a:p>
          <a:p>
            <a:pPr lvl="3"/>
            <a:r>
              <a:rPr lang="nl-NL"/>
              <a:t>Derde niveau</a:t>
            </a:r>
          </a:p>
          <a:p>
            <a:pPr lvl="4"/>
            <a:r>
              <a:rPr lang="nl-NL"/>
              <a:t>Vierde niveau</a:t>
            </a:r>
          </a:p>
          <a:p>
            <a:pPr lvl="5"/>
            <a:r>
              <a:rPr lang="nl-NL"/>
              <a:t>Vijfde niveau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1326361" y="2564635"/>
            <a:ext cx="7527167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317142505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figuur met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4294967295"/>
          </p:nvPr>
        </p:nvSpPr>
        <p:spPr>
          <a:xfrm>
            <a:off x="1246610" y="2525060"/>
            <a:ext cx="17602958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 sz="3298">
                <a:solidFill>
                  <a:srgbClr val="7F7F7F"/>
                </a:solidFill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nl-NL"/>
              <a:t>Klik hier voor het plaatsen van een figuur, afbeelding, tabel, etc…</a:t>
            </a:r>
          </a:p>
        </p:txBody>
      </p:sp>
    </p:spTree>
    <p:extLst>
      <p:ext uri="{BB962C8B-B14F-4D97-AF65-F5344CB8AC3E}">
        <p14:creationId xmlns:p14="http://schemas.microsoft.com/office/powerpoint/2010/main" val="14927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 met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2525060"/>
            <a:ext cx="17602958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298042690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17602958" cy="8806056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188479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 txBox="1">
            <a:spLocks noGrp="1"/>
          </p:cNvSpPr>
          <p:nvPr>
            <p:ph type="body" idx="1"/>
          </p:nvPr>
        </p:nvSpPr>
        <p:spPr>
          <a:xfrm>
            <a:off x="1246610" y="2513191"/>
            <a:ext cx="11358027" cy="75276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jdelijke aanduiding voor titel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595049" cy="8311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pic>
        <p:nvPicPr>
          <p:cNvPr id="4" name="Afbeelding 4" title="Logo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2565063" y="0"/>
            <a:ext cx="7538094" cy="125644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Afbeelding 6" title="Bedrijfstak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246610" y="10056415"/>
            <a:ext cx="5011734" cy="1247689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marL="0" marR="0" lvl="0" indent="0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l-NL" sz="4705" b="0" i="0" u="none" strike="noStrike" kern="0" cap="none" spc="0" baseline="0">
          <a:solidFill>
            <a:srgbClr val="8B4FA8"/>
          </a:solidFill>
          <a:uFillTx/>
          <a:latin typeface="Arial"/>
        </a:defRPr>
      </a:lvl1pPr>
    </p:titleStyle>
    <p:bodyStyle>
      <a:lvl1pPr marL="502599" marR="0" lvl="0" indent="-502599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 pitchFamily="34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1pPr>
      <a:lvl2pPr marL="453990" marR="0" lvl="1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2pPr>
      <a:lvl3pPr marL="1033381" marR="0" lvl="2" indent="-438116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3pPr>
      <a:lvl4pPr marL="1520711" marR="0" lvl="3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4pPr>
      <a:lvl5pPr marL="2006449" marR="0" lvl="4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246610" y="2513190"/>
            <a:ext cx="8811249" cy="5579249"/>
          </a:xfrm>
        </p:spPr>
        <p:txBody>
          <a:bodyPr/>
          <a:lstStyle/>
          <a:p>
            <a:pPr lvl="0"/>
            <a:r>
              <a:rPr lang="nl-NL" dirty="0"/>
              <a:t>Paragraaf 3.2</a:t>
            </a:r>
            <a:br>
              <a:rPr lang="nl-NL" dirty="0"/>
            </a:br>
            <a:br>
              <a:rPr lang="nl-NL" dirty="0"/>
            </a:br>
            <a:r>
              <a:rPr lang="nl-NL" dirty="0"/>
              <a:t>Nationalisme en dekolonisatie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Aan het einde van deze presentatie: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17602958" cy="5514362"/>
          </a:xfrm>
        </p:spPr>
        <p:txBody>
          <a:bodyPr/>
          <a:lstStyle/>
          <a:p>
            <a:pPr lvl="0"/>
            <a:r>
              <a:rPr lang="nl-NL" dirty="0"/>
              <a:t>weet je hoe het Indonesische nationalisme opkwam en wat de reactie van de Nederlandse overheid hierop was </a:t>
            </a:r>
          </a:p>
          <a:p>
            <a:pPr lvl="0"/>
            <a:endParaRPr lang="nl-NL" dirty="0"/>
          </a:p>
          <a:p>
            <a:pPr lvl="0"/>
            <a:r>
              <a:rPr lang="nl-NL" dirty="0"/>
              <a:t>begrijp je hoe het nationalisme werd versterkt door de Japanse bezetting </a:t>
            </a:r>
          </a:p>
          <a:p>
            <a:pPr lvl="0"/>
            <a:endParaRPr lang="nl-NL" dirty="0"/>
          </a:p>
          <a:p>
            <a:r>
              <a:rPr lang="nl-NL" dirty="0"/>
              <a:t>kun je uitleggen hoe de Indonesische onafhankelijkheidsoorlog verliep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Nationalisme en onderdrukking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416319" cy="7527697"/>
          </a:xfrm>
        </p:spPr>
        <p:txBody>
          <a:bodyPr>
            <a:noAutofit/>
          </a:bodyPr>
          <a:lstStyle/>
          <a:p>
            <a:pPr marL="0">
              <a:buNone/>
            </a:pPr>
            <a:r>
              <a:rPr lang="nl-NL" dirty="0"/>
              <a:t>Na 1900 kwamen Indonesische studenten in aanraking met westerse ideeën, zoals het </a:t>
            </a:r>
            <a:r>
              <a:rPr lang="nl-NL" dirty="0">
                <a:solidFill>
                  <a:srgbClr val="FF0000"/>
                </a:solidFill>
              </a:rPr>
              <a:t>nationalisme: </a:t>
            </a:r>
            <a:r>
              <a:rPr lang="nl-NL" dirty="0"/>
              <a:t> 1. streven naar een eigen land 2. eigen land het belangrijkste vinden. </a:t>
            </a:r>
          </a:p>
          <a:p>
            <a:pPr marL="0">
              <a:buNone/>
            </a:pPr>
            <a:endParaRPr lang="nl-NL" dirty="0"/>
          </a:p>
          <a:p>
            <a:pPr marL="0">
              <a:buNone/>
            </a:pPr>
            <a:r>
              <a:rPr lang="nl-NL" dirty="0"/>
              <a:t>Ze concludeerden dat Indonesiërs één volk vormden en streefden naar een </a:t>
            </a:r>
            <a:r>
              <a:rPr lang="nl-NL" dirty="0" err="1"/>
              <a:t>Indonesi-sche</a:t>
            </a:r>
            <a:r>
              <a:rPr lang="nl-NL" dirty="0"/>
              <a:t> </a:t>
            </a:r>
            <a:r>
              <a:rPr lang="nl-NL" dirty="0">
                <a:solidFill>
                  <a:srgbClr val="FF0000"/>
                </a:solidFill>
              </a:rPr>
              <a:t>natiestaat</a:t>
            </a:r>
            <a:r>
              <a:rPr lang="nl-NL" dirty="0"/>
              <a:t>: alle inwoners behoren tot één volk en staat.</a:t>
            </a:r>
          </a:p>
          <a:p>
            <a:pPr marL="0" lvl="0">
              <a:buNone/>
            </a:pPr>
            <a:endParaRPr lang="nl-NL" dirty="0"/>
          </a:p>
          <a:p>
            <a:pPr marL="0">
              <a:buNone/>
            </a:pPr>
            <a:r>
              <a:rPr lang="nl-NL" dirty="0"/>
              <a:t>In 1927 werd de Indonesische Nationale Partij (PNI) opgericht. Nederland verbande de populaire nationalisten naar </a:t>
            </a:r>
            <a:r>
              <a:rPr lang="nl-NL" dirty="0" err="1">
                <a:solidFill>
                  <a:srgbClr val="FF0000"/>
                </a:solidFill>
              </a:rPr>
              <a:t>concentratie-kampen</a:t>
            </a:r>
            <a:r>
              <a:rPr lang="nl-NL" dirty="0"/>
              <a:t>: gevangenkampen voor </a:t>
            </a:r>
            <a:r>
              <a:rPr lang="nl-NL" dirty="0" err="1"/>
              <a:t>tegenstan-ders</a:t>
            </a:r>
            <a:r>
              <a:rPr lang="nl-NL" dirty="0"/>
              <a:t>. </a:t>
            </a:r>
          </a:p>
          <a:p>
            <a:pPr marL="0" lvl="0">
              <a:buNone/>
            </a:pPr>
            <a:r>
              <a:rPr lang="nl-NL" dirty="0"/>
              <a:t>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087A4C9-6D41-4298-A2B6-AD52384518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172" y="2687711"/>
            <a:ext cx="8408396" cy="5583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Japanse bezetting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8450283" cy="752769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nl-NL" dirty="0"/>
              <a:t>In 1942 viel Japan Nederlands-Indië aan. Veel Indonesiërs waren blij met de Japanse overwinning, maar er volgende een harde bezetting.</a:t>
            </a:r>
          </a:p>
          <a:p>
            <a:pPr marL="0" lv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Nationalistische leiders werkten samen met Japan. Ze konden hun nationalistische ideeën verspreiden door deze </a:t>
            </a:r>
            <a:r>
              <a:rPr lang="nl-NL" dirty="0">
                <a:solidFill>
                  <a:srgbClr val="FF0000"/>
                </a:solidFill>
              </a:rPr>
              <a:t>collaboratie: </a:t>
            </a:r>
            <a:r>
              <a:rPr lang="nl-NL" dirty="0"/>
              <a:t>samenwerking met de vijand.  </a:t>
            </a:r>
          </a:p>
          <a:p>
            <a:pPr marL="0" lv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Soekarno en </a:t>
            </a:r>
            <a:r>
              <a:rPr lang="nl-NL" dirty="0" err="1"/>
              <a:t>Hatta</a:t>
            </a:r>
            <a:r>
              <a:rPr lang="nl-NL" dirty="0"/>
              <a:t> riepen de Republiek Indonesië uit twee dagen na de Japanse </a:t>
            </a:r>
            <a:r>
              <a:rPr lang="nl-NL" dirty="0">
                <a:solidFill>
                  <a:srgbClr val="FF0000"/>
                </a:solidFill>
              </a:rPr>
              <a:t>capitulatie: </a:t>
            </a:r>
            <a:r>
              <a:rPr lang="nl-NL" dirty="0"/>
              <a:t>overgave.</a:t>
            </a:r>
          </a:p>
          <a:p>
            <a:pPr marL="0" lv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2B8DD90-9DB2-47EE-AA6C-7C42E6B1BF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2607" y="2514517"/>
            <a:ext cx="6268541" cy="771324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Indonesische onafhankelijkheidsoorlog 1/2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1" y="2513191"/>
            <a:ext cx="8300345" cy="75276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dirty="0"/>
              <a:t>Veel Nederlanders wilden Indonesië niet kwijt. Toch ging het Nederlandse kabinet met Indonesië praten over </a:t>
            </a:r>
            <a:r>
              <a:rPr lang="nl-NL" dirty="0">
                <a:solidFill>
                  <a:srgbClr val="FF0000"/>
                </a:solidFill>
              </a:rPr>
              <a:t>dekolonisatie</a:t>
            </a:r>
            <a:r>
              <a:rPr lang="nl-NL" dirty="0"/>
              <a:t>: </a:t>
            </a:r>
            <a:br>
              <a:rPr lang="nl-NL" dirty="0"/>
            </a:br>
            <a:r>
              <a:rPr lang="nl-NL" dirty="0"/>
              <a:t>het onafhankelijk worden van kolonies.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/>
              <a:t>In 1947 en 1948 volgden ook militaire operaties, om het koloniale gezag te herstellen. </a:t>
            </a:r>
          </a:p>
          <a:p>
            <a:pPr marL="0" indent="0">
              <a:buNone/>
            </a:pPr>
            <a:r>
              <a:rPr lang="nl-NL" dirty="0"/>
              <a:t>De regering noemde dit </a:t>
            </a:r>
            <a:r>
              <a:rPr lang="nl-NL" dirty="0">
                <a:solidFill>
                  <a:srgbClr val="FF0000"/>
                </a:solidFill>
              </a:rPr>
              <a:t>politionele acties</a:t>
            </a:r>
            <a:r>
              <a:rPr lang="nl-NL" dirty="0">
                <a:solidFill>
                  <a:schemeClr val="tx1"/>
                </a:solidFill>
              </a:rPr>
              <a:t>: </a:t>
            </a:r>
            <a:br>
              <a:rPr lang="nl-NL" dirty="0">
                <a:solidFill>
                  <a:schemeClr val="tx1"/>
                </a:solidFill>
              </a:rPr>
            </a:br>
            <a:r>
              <a:rPr lang="nl-NL" dirty="0">
                <a:solidFill>
                  <a:schemeClr val="tx1"/>
                </a:solidFill>
              </a:rPr>
              <a:t>de Nederlandse naam voor twee militaire operaties om haar macht in Indonesië te behouden. Bij deze acties werd soms buitensporig geweld gebruikt.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E533A03-DDE1-4539-8F7A-3B120BEC9C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323" y="2513191"/>
            <a:ext cx="8078246" cy="571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008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Indonesische onafhankelijkheidsoorlog 2/2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1" y="2513191"/>
            <a:ext cx="8805440" cy="75276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dirty="0"/>
              <a:t>Dit geweld leidde tot verontwaardiging bij de </a:t>
            </a:r>
            <a:r>
              <a:rPr lang="nl-NL" dirty="0">
                <a:solidFill>
                  <a:srgbClr val="FF0000"/>
                </a:solidFill>
              </a:rPr>
              <a:t>Verenigde Naties</a:t>
            </a:r>
            <a:r>
              <a:rPr lang="nl-NL" dirty="0"/>
              <a:t>. </a:t>
            </a:r>
          </a:p>
          <a:p>
            <a:pPr marL="0" indent="0">
              <a:buNone/>
            </a:pPr>
            <a:r>
              <a:rPr lang="nl-NL" dirty="0"/>
              <a:t>De </a:t>
            </a:r>
            <a:r>
              <a:rPr lang="nl-NL" dirty="0">
                <a:solidFill>
                  <a:srgbClr val="FF0000"/>
                </a:solidFill>
              </a:rPr>
              <a:t>Veiligheidsraad</a:t>
            </a:r>
            <a:r>
              <a:rPr lang="nl-NL" dirty="0"/>
              <a:t> eiste dat Nederland meewerkte aan de Indonesische onafhankelijkheid.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Op 27 december 1949 stond Nederland zijn gezag over Indonesië af en werd de </a:t>
            </a:r>
            <a:r>
              <a:rPr lang="nl-NL" dirty="0">
                <a:solidFill>
                  <a:srgbClr val="FF0000"/>
                </a:solidFill>
              </a:rPr>
              <a:t>soevereiniteitsoverdracht</a:t>
            </a:r>
            <a:r>
              <a:rPr lang="nl-NL" dirty="0"/>
              <a:t> getekend. </a:t>
            </a:r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3191"/>
            <a:ext cx="7527167" cy="7527697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/>
          <a:p>
            <a:pPr lvl="0">
              <a:buNone/>
            </a:pPr>
            <a:r>
              <a:rPr lang="nl-NL" b="1" dirty="0">
                <a:solidFill>
                  <a:schemeClr val="bg1"/>
                </a:solidFill>
              </a:rPr>
              <a:t>Verenigde Naties: </a:t>
            </a:r>
            <a:r>
              <a:rPr lang="nl-NL" dirty="0">
                <a:solidFill>
                  <a:schemeClr val="bg1"/>
                </a:solidFill>
              </a:rPr>
              <a:t>volkerenorganisatie sinds 1945</a:t>
            </a:r>
          </a:p>
          <a:p>
            <a:pPr lvl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chemeClr val="bg1"/>
                </a:solidFill>
              </a:rPr>
              <a:t>Veiligheidsraad</a:t>
            </a:r>
            <a:r>
              <a:rPr lang="nl-NL" dirty="0">
                <a:solidFill>
                  <a:schemeClr val="bg1"/>
                </a:solidFill>
              </a:rPr>
              <a:t>: belangrijkste onderdeel van de VN</a:t>
            </a:r>
          </a:p>
          <a:p>
            <a:pPr>
              <a:buNone/>
            </a:pPr>
            <a:endParaRPr lang="nl-NL" b="1" dirty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nl-NL" b="1" dirty="0">
                <a:solidFill>
                  <a:schemeClr val="bg1"/>
                </a:solidFill>
              </a:rPr>
              <a:t>soevereiniteitsoverdracht: </a:t>
            </a:r>
            <a:r>
              <a:rPr lang="nl-NL" dirty="0">
                <a:solidFill>
                  <a:schemeClr val="bg1"/>
                </a:solidFill>
              </a:rPr>
              <a:t>gezag over een land overdragen aan een ander </a:t>
            </a:r>
            <a:endParaRPr lang="nl-N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036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nl-NL" dirty="0"/>
              <a:t>Ondertekenen soevereiniteitsoverdracht </a:t>
            </a:r>
            <a:br>
              <a:rPr lang="nl-NL" dirty="0"/>
            </a:br>
            <a:r>
              <a:rPr lang="nl-NL" dirty="0"/>
              <a:t>(Amsterdam, 27 december 1949)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E57E9D7-DAD0-4399-B5ED-1351E3CD06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059" y="2727702"/>
            <a:ext cx="8749981" cy="73349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3 sectie content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Noordhoff_Basis</Template>
  <TotalTime>703</TotalTime>
  <Words>350</Words>
  <Application>Microsoft Office PowerPoint</Application>
  <PresentationFormat>Aangepast</PresentationFormat>
  <Paragraphs>36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.AppleSystemUIFont</vt:lpstr>
      <vt:lpstr>Arial</vt:lpstr>
      <vt:lpstr>Calibri</vt:lpstr>
      <vt:lpstr>3 sectie content</vt:lpstr>
      <vt:lpstr>Paragraaf 3.2  Nationalisme en dekolonisatie</vt:lpstr>
      <vt:lpstr>Aan het einde van deze presentatie: </vt:lpstr>
      <vt:lpstr>Nationalisme en onderdrukking</vt:lpstr>
      <vt:lpstr>De Japanse bezetting</vt:lpstr>
      <vt:lpstr>De Indonesische onafhankelijkheidsoorlog 1/2</vt:lpstr>
      <vt:lpstr>De Indonesische onafhankelijkheidsoorlog 2/2</vt:lpstr>
      <vt:lpstr>Ondertekenen soevereiniteitsoverdracht  (Amsterdam, 27 december 1949)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mt</dc:title>
  <dc:creator>Smit, Wietske</dc:creator>
  <cp:lastModifiedBy>Jankees den Otter</cp:lastModifiedBy>
  <cp:revision>72</cp:revision>
  <dcterms:created xsi:type="dcterms:W3CDTF">2017-10-11T07:53:32Z</dcterms:created>
  <dcterms:modified xsi:type="dcterms:W3CDTF">2021-12-13T14:38:57Z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2017-07-13T00:00:00Z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2017-07-17T00:00:00Z</vt:filetime>
  </property>
  <property fmtid="{D5CDD505-2E9C-101B-9397-08002B2CF9AE}" pid="5" name="MSIP_Label_d2dc6f62-bb58-4b94-b6ca-9af54699d31b_Enabled">
    <vt:lpwstr>true</vt:lpwstr>
  </property>
  <property fmtid="{D5CDD505-2E9C-101B-9397-08002B2CF9AE}" pid="6" name="MSIP_Label_d2dc6f62-bb58-4b94-b6ca-9af54699d31b_SetDate">
    <vt:lpwstr>2020-08-03T12:40:07Z</vt:lpwstr>
  </property>
  <property fmtid="{D5CDD505-2E9C-101B-9397-08002B2CF9AE}" pid="7" name="MSIP_Label_d2dc6f62-bb58-4b94-b6ca-9af54699d31b_Method">
    <vt:lpwstr>Standard</vt:lpwstr>
  </property>
  <property fmtid="{D5CDD505-2E9C-101B-9397-08002B2CF9AE}" pid="8" name="MSIP_Label_d2dc6f62-bb58-4b94-b6ca-9af54699d31b_Name">
    <vt:lpwstr>d2dc6f62-bb58-4b94-b6ca-9af54699d31b</vt:lpwstr>
  </property>
  <property fmtid="{D5CDD505-2E9C-101B-9397-08002B2CF9AE}" pid="9" name="MSIP_Label_d2dc6f62-bb58-4b94-b6ca-9af54699d31b_SiteId">
    <vt:lpwstr>d7790549-8c35-40ea-ad75-954ac3e86be8</vt:lpwstr>
  </property>
  <property fmtid="{D5CDD505-2E9C-101B-9397-08002B2CF9AE}" pid="10" name="MSIP_Label_d2dc6f62-bb58-4b94-b6ca-9af54699d31b_ActionId">
    <vt:lpwstr>2bfd51cf-05af-498f-ab75-eab30056ee74</vt:lpwstr>
  </property>
  <property fmtid="{D5CDD505-2E9C-101B-9397-08002B2CF9AE}" pid="11" name="MSIP_Label_d2dc6f62-bb58-4b94-b6ca-9af54699d31b_ContentBits">
    <vt:lpwstr>0</vt:lpwstr>
  </property>
</Properties>
</file>